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21.jpg" ContentType="image/jpeg"/>
  <Override PartName="/ppt/media/image23.jpg" ContentType="image/jpeg"/>
  <Override PartName="/ppt/media/image24.jpg" ContentType="image/jpeg"/>
  <Override PartName="/ppt/media/image25.jpg" ContentType="image/jpe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26.jpg" ContentType="image/jpeg"/>
  <Override PartName="/ppt/media/image27.jpg" ContentType="image/jpeg"/>
  <Override PartName="/ppt/media/image28.jpg" ContentType="image/jpeg"/>
  <Override PartName="/ppt/media/image29.jpg" ContentType="image/jpeg"/>
  <Override PartName="/ppt/media/image30.jpg" ContentType="image/jpeg"/>
  <Override PartName="/ppt/notesSlides/notesSlide13.xml" ContentType="application/vnd.openxmlformats-officedocument.presentationml.notesSlide+xml"/>
  <Override PartName="/ppt/media/image31.jpg" ContentType="image/jpeg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2" r:id="rId5"/>
    <p:sldId id="263" r:id="rId6"/>
    <p:sldId id="264" r:id="rId7"/>
    <p:sldId id="271" r:id="rId8"/>
    <p:sldId id="272" r:id="rId9"/>
    <p:sldId id="269" r:id="rId10"/>
    <p:sldId id="268" r:id="rId11"/>
    <p:sldId id="265" r:id="rId12"/>
    <p:sldId id="266" r:id="rId13"/>
    <p:sldId id="270" r:id="rId14"/>
    <p:sldId id="267" r:id="rId15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45" d="100"/>
          <a:sy n="145" d="100"/>
        </p:scale>
        <p:origin x="5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525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50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00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96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360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83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whitegreen_plants_simple_20230503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whitegreen_plants_simple_20230503/Catalog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whitegreen_plants_simple_20230503/Session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whitegreen_plants_simple_20230503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7" Type="http://schemas.openxmlformats.org/officeDocument/2006/relationships/image" Target="../media/image3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4363" y="1219200"/>
            <a:ext cx="3906203" cy="13335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l">
              <a:buNone/>
            </a:pPr>
            <a:r>
              <a:rPr lang="zh-CN" altLang="en-US" sz="3200" b="1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安全操作</a:t>
            </a:r>
            <a:r>
              <a:rPr lang="en-US" sz="3200" b="1" dirty="0" err="1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检测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614363" y="3757613"/>
            <a:ext cx="19431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zh-CN" altLang="en-US" sz="1200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郁博文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614363" y="4071937"/>
            <a:ext cx="19431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2023-12-29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C6A10350-4134-4377-B526-F60394CC1A3D}"/>
              </a:ext>
            </a:extLst>
          </p:cNvPr>
          <p:cNvSpPr txBox="1"/>
          <p:nvPr/>
        </p:nvSpPr>
        <p:spPr>
          <a:xfrm>
            <a:off x="1949500" y="4257262"/>
            <a:ext cx="1414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YOLOv5l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B9D091-D06B-4F6B-A04E-EE34D8E9F5A8}"/>
              </a:ext>
            </a:extLst>
          </p:cNvPr>
          <p:cNvSpPr txBox="1"/>
          <p:nvPr/>
        </p:nvSpPr>
        <p:spPr>
          <a:xfrm>
            <a:off x="3737201" y="4257262"/>
            <a:ext cx="1414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YOLOv5m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05AE77-72B6-42A5-9BD3-EA0A5DDED1BC}"/>
              </a:ext>
            </a:extLst>
          </p:cNvPr>
          <p:cNvSpPr txBox="1"/>
          <p:nvPr/>
        </p:nvSpPr>
        <p:spPr>
          <a:xfrm>
            <a:off x="5524902" y="4257262"/>
            <a:ext cx="1414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YOLOv5n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3A0DF1-D6F2-4987-B9BB-F64E775CB0FD}"/>
              </a:ext>
            </a:extLst>
          </p:cNvPr>
          <p:cNvSpPr txBox="1"/>
          <p:nvPr/>
        </p:nvSpPr>
        <p:spPr>
          <a:xfrm>
            <a:off x="7479349" y="4257262"/>
            <a:ext cx="1414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YOLOv5s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329D6E-6757-476D-BF0F-1FD4A5939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44" y="552326"/>
            <a:ext cx="1715625" cy="360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740201E-7CAF-4953-BB9C-292D3C9B8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0576" y="550274"/>
            <a:ext cx="1715624" cy="360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DDC11E-415D-43EC-B866-532BAE44E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4973" y="550274"/>
            <a:ext cx="1715625" cy="36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7635FEC-8655-47B7-A8E8-7A126DE7A5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2540" y="552326"/>
            <a:ext cx="1715625" cy="3600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8C88969-155C-4088-B11F-C09D9D3560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8375" y="552326"/>
            <a:ext cx="1715625" cy="36000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35DBA96-91CC-4DD1-9B03-9F3238DD86F3}"/>
              </a:ext>
            </a:extLst>
          </p:cNvPr>
          <p:cNvSpPr txBox="1"/>
          <p:nvPr/>
        </p:nvSpPr>
        <p:spPr>
          <a:xfrm>
            <a:off x="161799" y="4257262"/>
            <a:ext cx="1414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LABEL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5770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0975" y="942975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5400" b="1" dirty="0">
                <a:solidFill>
                  <a:srgbClr val="8DC11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990975" y="2185988"/>
            <a:ext cx="4777740" cy="19526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结果示例</a:t>
            </a:r>
            <a:endParaRPr lang="en-US" sz="3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CDE6A5-A202-435F-952E-7369638CF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039" y="1423499"/>
            <a:ext cx="2513453" cy="144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225A9DD-FF99-4BA0-9B77-C15DA91CE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11" y="474304"/>
            <a:ext cx="2513454" cy="1440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193DFEE-D813-4BA8-9087-9A024A4DCB84}"/>
              </a:ext>
            </a:extLst>
          </p:cNvPr>
          <p:cNvSpPr txBox="1"/>
          <p:nvPr/>
        </p:nvSpPr>
        <p:spPr>
          <a:xfrm>
            <a:off x="1464034" y="2012694"/>
            <a:ext cx="23485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14191A-3434-4774-AA3D-0ABCD29142F9}"/>
              </a:ext>
            </a:extLst>
          </p:cNvPr>
          <p:cNvSpPr txBox="1"/>
          <p:nvPr/>
        </p:nvSpPr>
        <p:spPr>
          <a:xfrm>
            <a:off x="6074930" y="2012694"/>
            <a:ext cx="263707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7FD8B6-1640-43F6-8432-D67F5AB658D5}"/>
              </a:ext>
            </a:extLst>
          </p:cNvPr>
          <p:cNvSpPr txBox="1"/>
          <p:nvPr/>
        </p:nvSpPr>
        <p:spPr>
          <a:xfrm>
            <a:off x="1464034" y="4119165"/>
            <a:ext cx="363247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336ADBC-18A1-45B7-9E7E-AD5A7424AFB5}"/>
              </a:ext>
            </a:extLst>
          </p:cNvPr>
          <p:cNvSpPr txBox="1"/>
          <p:nvPr/>
        </p:nvSpPr>
        <p:spPr>
          <a:xfrm>
            <a:off x="6074930" y="4117924"/>
            <a:ext cx="246934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endParaRPr lang="zh-CN" altLang="en-US" sz="8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AD1131C-2D36-40A6-A591-F8987B244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7487" y="474304"/>
            <a:ext cx="2513453" cy="1440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CDD1896-448C-4D1B-88F7-BCD18C212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610" y="2472319"/>
            <a:ext cx="2513455" cy="1440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4B3876E-824B-4142-890E-5B529233AC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9467" y="2472319"/>
            <a:ext cx="2513455" cy="14400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A35CB0D-0365-47E9-8212-9600D00FB8BB}"/>
              </a:ext>
            </a:extLst>
          </p:cNvPr>
          <p:cNvSpPr txBox="1"/>
          <p:nvPr/>
        </p:nvSpPr>
        <p:spPr>
          <a:xfrm>
            <a:off x="3785197" y="3012068"/>
            <a:ext cx="95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LABEL</a:t>
            </a:r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D193DFEE-D813-4BA8-9087-9A024A4DCB84}"/>
              </a:ext>
            </a:extLst>
          </p:cNvPr>
          <p:cNvSpPr txBox="1"/>
          <p:nvPr/>
        </p:nvSpPr>
        <p:spPr>
          <a:xfrm>
            <a:off x="1464034" y="2639707"/>
            <a:ext cx="23485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14191A-3434-4774-AA3D-0ABCD29142F9}"/>
              </a:ext>
            </a:extLst>
          </p:cNvPr>
          <p:cNvSpPr txBox="1"/>
          <p:nvPr/>
        </p:nvSpPr>
        <p:spPr>
          <a:xfrm>
            <a:off x="5991064" y="2580681"/>
            <a:ext cx="263707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7FD8B6-1640-43F6-8432-D67F5AB658D5}"/>
              </a:ext>
            </a:extLst>
          </p:cNvPr>
          <p:cNvSpPr txBox="1"/>
          <p:nvPr/>
        </p:nvSpPr>
        <p:spPr>
          <a:xfrm>
            <a:off x="1464034" y="4119165"/>
            <a:ext cx="363247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336ADBC-18A1-45B7-9E7E-AD5A7424AFB5}"/>
              </a:ext>
            </a:extLst>
          </p:cNvPr>
          <p:cNvSpPr txBox="1"/>
          <p:nvPr/>
        </p:nvSpPr>
        <p:spPr>
          <a:xfrm>
            <a:off x="5991064" y="4196108"/>
            <a:ext cx="246934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endParaRPr lang="zh-CN" altLang="en-US" sz="8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A35CB0D-0365-47E9-8212-9600D00FB8BB}"/>
              </a:ext>
            </a:extLst>
          </p:cNvPr>
          <p:cNvSpPr txBox="1"/>
          <p:nvPr/>
        </p:nvSpPr>
        <p:spPr>
          <a:xfrm>
            <a:off x="3775324" y="3075281"/>
            <a:ext cx="95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LABEL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7C848E9-C719-412E-BF8E-C33591BD8765}"/>
              </a:ext>
            </a:extLst>
          </p:cNvPr>
          <p:cNvSpPr txBox="1"/>
          <p:nvPr/>
        </p:nvSpPr>
        <p:spPr>
          <a:xfrm>
            <a:off x="414408" y="346761"/>
            <a:ext cx="6603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/>
              <a:t>正如训练过程中所展示的一样，四个模型对于</a:t>
            </a:r>
            <a:r>
              <a:rPr lang="en-US" altLang="zh-CN" sz="1200" dirty="0" err="1"/>
              <a:t>wrong_glove</a:t>
            </a:r>
            <a:r>
              <a:rPr lang="zh-CN" altLang="en-US" sz="1200" dirty="0"/>
              <a:t>这个类别的判断能力相较其他类别都略低，在观察结果后，发现有许多误报现象，例如下图</a:t>
            </a:r>
            <a:endParaRPr lang="en-US" altLang="zh-CN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/>
              <a:t>经过观察，除了</a:t>
            </a:r>
            <a:r>
              <a:rPr lang="en-US" altLang="zh-CN" sz="1200" dirty="0"/>
              <a:t>yolov5n</a:t>
            </a:r>
            <a:r>
              <a:rPr lang="zh-CN" altLang="en-US" sz="1200" dirty="0"/>
              <a:t>以外，其他三个模型都没有正确检测到左下角没有佩戴绝缘手套的情况</a:t>
            </a:r>
            <a:endParaRPr lang="en-US" altLang="zh-CN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199BC45-4590-4F79-A6AA-C9F846FBC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461" y="1944643"/>
            <a:ext cx="2160000" cy="108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75C12D3-F796-444C-B806-9F55E7F61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583" y="1494838"/>
            <a:ext cx="2006668" cy="108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021868F0-6E9B-4305-A6DD-1657BC196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020" y="1494838"/>
            <a:ext cx="1936097" cy="1080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BC1A517-247F-40F6-9B95-4D993FF2AC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686" y="2974296"/>
            <a:ext cx="1893255" cy="108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F238333-58E2-44E8-8CF2-3C4BD5E5D4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9595" y="2974296"/>
            <a:ext cx="2005714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360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063" y="1614488"/>
            <a:ext cx="3395663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END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00063" y="2057400"/>
            <a:ext cx="3395663" cy="10334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500" b="1" dirty="0">
                <a:solidFill>
                  <a:srgbClr val="8DC11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THANKS</a:t>
            </a:r>
            <a:endParaRPr lang="en-US" sz="45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3B7FD60-2097-4B1C-875E-FDC884D7B2A9}"/>
              </a:ext>
            </a:extLst>
          </p:cNvPr>
          <p:cNvSpPr txBox="1"/>
          <p:nvPr/>
        </p:nvSpPr>
        <p:spPr>
          <a:xfrm>
            <a:off x="197352" y="3374728"/>
            <a:ext cx="52298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结果和代码链接：</a:t>
            </a:r>
            <a:endParaRPr lang="en-US" altLang="zh-CN" dirty="0"/>
          </a:p>
          <a:p>
            <a:r>
              <a:rPr lang="en-US" altLang="zh-CN" dirty="0"/>
              <a:t>https://drive.google.com/file/d/1shiTQ3muNdaBpURjfdZ3MRwdHGNP43uO/view?usp=sharing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0975" y="942975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5400" b="1" dirty="0">
                <a:solidFill>
                  <a:srgbClr val="8DC11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990975" y="2185988"/>
            <a:ext cx="4777740" cy="19526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zh-CN" altLang="en-US" sz="3200" b="1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模型选择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zh-CN" altLang="en-US" sz="2400" b="1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</a:rPr>
              <a:t>模型选择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sz="1536" dirty="0"/>
              <a:t>由于先前使用的</a:t>
            </a:r>
            <a:r>
              <a:rPr lang="en-US" altLang="zh-CN" sz="1536" dirty="0" err="1"/>
              <a:t>resnet</a:t>
            </a:r>
            <a:r>
              <a:rPr lang="zh-CN" altLang="en-US" sz="1536" dirty="0"/>
              <a:t>模型的效果不好，同时这次是一个六分类的任务，所以选择了</a:t>
            </a:r>
            <a:r>
              <a:rPr lang="en-US" altLang="zh-CN" sz="1536" dirty="0"/>
              <a:t>yolov5</a:t>
            </a:r>
            <a:r>
              <a:rPr lang="zh-CN" altLang="en-US" sz="1536" dirty="0"/>
              <a:t>，所选用的分别为</a:t>
            </a:r>
            <a:r>
              <a:rPr lang="en-US" altLang="zh-CN" sz="1536" dirty="0"/>
              <a:t>yolov5s,yolov5l,yolov5m</a:t>
            </a:r>
            <a:r>
              <a:rPr lang="zh-CN" altLang="en-US" sz="1536" dirty="0"/>
              <a:t>和</a:t>
            </a:r>
            <a:r>
              <a:rPr lang="en-US" altLang="zh-CN" sz="1536" dirty="0"/>
              <a:t>yolov5n</a:t>
            </a:r>
            <a:r>
              <a:rPr lang="zh-CN" altLang="en-US" sz="1536" dirty="0"/>
              <a:t>。</a:t>
            </a:r>
            <a:endParaRPr lang="en-US" sz="153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0975" y="942975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5400" b="1" dirty="0">
                <a:solidFill>
                  <a:srgbClr val="8DC11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990975" y="2185988"/>
            <a:ext cx="4777740" cy="19526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zh-CN" altLang="en-US" sz="3200" b="1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训练过程</a:t>
            </a:r>
            <a:endParaRPr 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099" y="83875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zh-CN" altLang="en-US" sz="2400" dirty="0"/>
              <a:t>训练过程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83099" y="600555"/>
            <a:ext cx="7715250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endParaRPr lang="en-US" sz="1536" dirty="0">
              <a:solidFill>
                <a:srgbClr val="383838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0CC119-6471-48D0-957D-6B21B9368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15" y="1520094"/>
            <a:ext cx="4620721" cy="308048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57732AD-9153-4836-BE4A-79B7098A66B1}"/>
              </a:ext>
            </a:extLst>
          </p:cNvPr>
          <p:cNvSpPr txBox="1"/>
          <p:nvPr/>
        </p:nvSpPr>
        <p:spPr>
          <a:xfrm>
            <a:off x="391886" y="860347"/>
            <a:ext cx="49593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训练使用了一张</a:t>
            </a:r>
            <a:r>
              <a:rPr lang="en-US" altLang="zh-CN" sz="1100" dirty="0"/>
              <a:t>4090</a:t>
            </a:r>
            <a:r>
              <a:rPr lang="zh-CN" altLang="en-US" sz="1100" dirty="0"/>
              <a:t>，</a:t>
            </a:r>
            <a:r>
              <a:rPr lang="en-US" altLang="zh-CN" sz="1100" dirty="0" err="1"/>
              <a:t>batchsize</a:t>
            </a:r>
            <a:r>
              <a:rPr lang="zh-CN" altLang="en-US" sz="1100" dirty="0"/>
              <a:t>为</a:t>
            </a:r>
            <a:r>
              <a:rPr lang="en-US" altLang="zh-CN" sz="1100" dirty="0"/>
              <a:t>64</a:t>
            </a:r>
            <a:r>
              <a:rPr lang="zh-CN" altLang="en-US" sz="1100" dirty="0"/>
              <a:t>，</a:t>
            </a:r>
            <a:r>
              <a:rPr lang="en-US" altLang="zh-CN" sz="1100" dirty="0" err="1"/>
              <a:t>num_workers</a:t>
            </a:r>
            <a:r>
              <a:rPr lang="zh-CN" altLang="en-US" sz="1100" dirty="0"/>
              <a:t>设置为</a:t>
            </a:r>
            <a:r>
              <a:rPr lang="en-US" altLang="zh-CN" sz="1100" dirty="0"/>
              <a:t>8</a:t>
            </a:r>
            <a:r>
              <a:rPr lang="zh-CN" altLang="en-US" sz="1100" dirty="0"/>
              <a:t>，每个模型训练</a:t>
            </a:r>
            <a:r>
              <a:rPr lang="en-US" altLang="zh-CN" sz="1100" dirty="0"/>
              <a:t>25</a:t>
            </a:r>
            <a:r>
              <a:rPr lang="zh-CN" altLang="en-US" sz="1100" dirty="0"/>
              <a:t>个</a:t>
            </a:r>
            <a:r>
              <a:rPr lang="en-US" altLang="zh-CN" sz="1100" dirty="0"/>
              <a:t>epoch</a:t>
            </a:r>
            <a:endParaRPr lang="zh-CN" alt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2C891C-AE0C-4B1C-80CD-A18410AD2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81" y="603594"/>
            <a:ext cx="2879999" cy="14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F94175-CEFC-4937-BD2B-5C1756440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459" y="603594"/>
            <a:ext cx="2880000" cy="144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32695D4-E16E-46A7-983A-F7A93C438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681" y="2616794"/>
            <a:ext cx="2879999" cy="144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E432FA3-5033-4E70-BA17-D722BDDC59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3459" y="2616794"/>
            <a:ext cx="2880000" cy="144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6A10350-4134-4377-B526-F60394CC1A3D}"/>
              </a:ext>
            </a:extLst>
          </p:cNvPr>
          <p:cNvSpPr txBox="1"/>
          <p:nvPr/>
        </p:nvSpPr>
        <p:spPr>
          <a:xfrm>
            <a:off x="959426" y="2110085"/>
            <a:ext cx="23485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0.86251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0.65457</a:t>
            </a:r>
            <a:r>
              <a:rPr lang="zh-CN" altLang="en-US" sz="1100" dirty="0"/>
              <a:t>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B9D091-D06B-4F6B-A04E-EE34D8E9F5A8}"/>
              </a:ext>
            </a:extLst>
          </p:cNvPr>
          <p:cNvSpPr txBox="1"/>
          <p:nvPr/>
        </p:nvSpPr>
        <p:spPr>
          <a:xfrm>
            <a:off x="5570322" y="2110085"/>
            <a:ext cx="2637073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r>
              <a:rPr lang="en-US" altLang="zh-CN" sz="105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0.8571</a:t>
            </a:r>
            <a:r>
              <a:rPr lang="zh-CN" altLang="en-US" sz="1050" dirty="0"/>
              <a:t>  </a:t>
            </a:r>
            <a:r>
              <a:rPr lang="en-US" altLang="zh-CN" sz="1050" dirty="0"/>
              <a:t>mAP50-95:</a:t>
            </a:r>
            <a:r>
              <a:rPr lang="en-US" altLang="zh-CN" sz="11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0.60945</a:t>
            </a:r>
            <a:r>
              <a:rPr lang="zh-CN" altLang="en-US" sz="1050" dirty="0"/>
              <a:t> 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05AE77-72B6-42A5-9BD3-EA0A5DDED1BC}"/>
              </a:ext>
            </a:extLst>
          </p:cNvPr>
          <p:cNvSpPr txBox="1"/>
          <p:nvPr/>
        </p:nvSpPr>
        <p:spPr>
          <a:xfrm>
            <a:off x="959426" y="4216556"/>
            <a:ext cx="36324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0.75956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0.47685</a:t>
            </a:r>
            <a:r>
              <a:rPr lang="zh-CN" altLang="en-US" sz="1100" dirty="0"/>
              <a:t> </a:t>
            </a:r>
          </a:p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3A0DF1-D6F2-4987-B9BB-F64E775CB0FD}"/>
              </a:ext>
            </a:extLst>
          </p:cNvPr>
          <p:cNvSpPr txBox="1"/>
          <p:nvPr/>
        </p:nvSpPr>
        <p:spPr>
          <a:xfrm>
            <a:off x="5570322" y="4215315"/>
            <a:ext cx="24693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0.81817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0.54375</a:t>
            </a:r>
            <a:r>
              <a:rPr lang="zh-CN" altLang="en-US" sz="1100" dirty="0"/>
              <a:t> </a:t>
            </a:r>
          </a:p>
          <a:p>
            <a:endParaRPr lang="zh-CN" altLang="en-US" sz="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C6A10350-4134-4377-B526-F60394CC1A3D}"/>
              </a:ext>
            </a:extLst>
          </p:cNvPr>
          <p:cNvSpPr txBox="1"/>
          <p:nvPr/>
        </p:nvSpPr>
        <p:spPr>
          <a:xfrm>
            <a:off x="959426" y="2110085"/>
            <a:ext cx="23485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0.86251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0.65457</a:t>
            </a:r>
            <a:r>
              <a:rPr lang="zh-CN" altLang="en-US" sz="1100" dirty="0"/>
              <a:t>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B9D091-D06B-4F6B-A04E-EE34D8E9F5A8}"/>
              </a:ext>
            </a:extLst>
          </p:cNvPr>
          <p:cNvSpPr txBox="1"/>
          <p:nvPr/>
        </p:nvSpPr>
        <p:spPr>
          <a:xfrm>
            <a:off x="5570322" y="2110085"/>
            <a:ext cx="2637073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r>
              <a:rPr lang="en-US" altLang="zh-CN" sz="105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0.8571</a:t>
            </a:r>
            <a:r>
              <a:rPr lang="zh-CN" altLang="en-US" sz="1050" dirty="0"/>
              <a:t>  </a:t>
            </a:r>
            <a:r>
              <a:rPr lang="en-US" altLang="zh-CN" sz="1050" dirty="0"/>
              <a:t>mAP50-95:</a:t>
            </a:r>
            <a:r>
              <a:rPr lang="en-US" altLang="zh-CN" sz="11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0.60945</a:t>
            </a:r>
            <a:r>
              <a:rPr lang="zh-CN" altLang="en-US" sz="1050" dirty="0"/>
              <a:t> 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05AE77-72B6-42A5-9BD3-EA0A5DDED1BC}"/>
              </a:ext>
            </a:extLst>
          </p:cNvPr>
          <p:cNvSpPr txBox="1"/>
          <p:nvPr/>
        </p:nvSpPr>
        <p:spPr>
          <a:xfrm>
            <a:off x="959426" y="4216556"/>
            <a:ext cx="36324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0.75956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0.47685</a:t>
            </a:r>
            <a:r>
              <a:rPr lang="zh-CN" altLang="en-US" sz="1100" dirty="0"/>
              <a:t> </a:t>
            </a:r>
          </a:p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3A0DF1-D6F2-4987-B9BB-F64E775CB0FD}"/>
              </a:ext>
            </a:extLst>
          </p:cNvPr>
          <p:cNvSpPr txBox="1"/>
          <p:nvPr/>
        </p:nvSpPr>
        <p:spPr>
          <a:xfrm>
            <a:off x="5570322" y="4215315"/>
            <a:ext cx="24693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0.81817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0.54375</a:t>
            </a:r>
            <a:r>
              <a:rPr lang="zh-CN" altLang="en-US" sz="1100" dirty="0"/>
              <a:t> </a:t>
            </a:r>
          </a:p>
          <a:p>
            <a:endParaRPr lang="zh-CN" altLang="en-US" sz="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9AB23B-4C3D-4813-852F-5EF523875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70" y="272173"/>
            <a:ext cx="2700000" cy="180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7F1CCB8-129D-479A-95D3-93D24F893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0629" y="272173"/>
            <a:ext cx="2700000" cy="180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3F0D35A-4411-4294-B055-2AD3107626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70" y="2478764"/>
            <a:ext cx="2700000" cy="1800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9661180-D0D1-4846-A9E2-89B284AE8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0629" y="2490958"/>
            <a:ext cx="27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682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C6A10350-4134-4377-B526-F60394CC1A3D}"/>
              </a:ext>
            </a:extLst>
          </p:cNvPr>
          <p:cNvSpPr txBox="1"/>
          <p:nvPr/>
        </p:nvSpPr>
        <p:spPr>
          <a:xfrm>
            <a:off x="959426" y="2110085"/>
            <a:ext cx="23485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0.86251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0.65457</a:t>
            </a:r>
            <a:r>
              <a:rPr lang="zh-CN" altLang="en-US" sz="1100" dirty="0"/>
              <a:t>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B9D091-D06B-4F6B-A04E-EE34D8E9F5A8}"/>
              </a:ext>
            </a:extLst>
          </p:cNvPr>
          <p:cNvSpPr txBox="1"/>
          <p:nvPr/>
        </p:nvSpPr>
        <p:spPr>
          <a:xfrm>
            <a:off x="5570322" y="2110085"/>
            <a:ext cx="2637073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r>
              <a:rPr lang="en-US" altLang="zh-CN" sz="105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0.8571</a:t>
            </a:r>
            <a:r>
              <a:rPr lang="zh-CN" altLang="en-US" sz="1050" dirty="0"/>
              <a:t>  </a:t>
            </a:r>
            <a:r>
              <a:rPr lang="en-US" altLang="zh-CN" sz="1050" dirty="0"/>
              <a:t>mAP50-95:</a:t>
            </a:r>
            <a:r>
              <a:rPr lang="en-US" altLang="zh-CN" sz="11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0.60945</a:t>
            </a:r>
            <a:r>
              <a:rPr lang="zh-CN" altLang="en-US" sz="1050" dirty="0"/>
              <a:t> 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05AE77-72B6-42A5-9BD3-EA0A5DDED1BC}"/>
              </a:ext>
            </a:extLst>
          </p:cNvPr>
          <p:cNvSpPr txBox="1"/>
          <p:nvPr/>
        </p:nvSpPr>
        <p:spPr>
          <a:xfrm>
            <a:off x="959426" y="4216556"/>
            <a:ext cx="36324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0.75956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0.47685</a:t>
            </a:r>
            <a:r>
              <a:rPr lang="zh-CN" altLang="en-US" sz="1100" dirty="0"/>
              <a:t> </a:t>
            </a:r>
          </a:p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3A0DF1-D6F2-4987-B9BB-F64E775CB0FD}"/>
              </a:ext>
            </a:extLst>
          </p:cNvPr>
          <p:cNvSpPr txBox="1"/>
          <p:nvPr/>
        </p:nvSpPr>
        <p:spPr>
          <a:xfrm>
            <a:off x="5570322" y="4215315"/>
            <a:ext cx="24693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0.81817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0.54375</a:t>
            </a:r>
            <a:r>
              <a:rPr lang="zh-CN" altLang="en-US" sz="1100" dirty="0"/>
              <a:t> </a:t>
            </a:r>
          </a:p>
          <a:p>
            <a:endParaRPr lang="zh-CN" altLang="en-US" sz="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31B6E1-D138-4032-B48A-0D1443F42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70" y="310085"/>
            <a:ext cx="2700000" cy="180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80CA94D-D49F-4E3F-A9CA-A152F2D83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0629" y="310085"/>
            <a:ext cx="2700000" cy="180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F468A43-BC8C-44DB-AA91-100790ECBE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70" y="2490958"/>
            <a:ext cx="2700000" cy="180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1BF2AD0-00E6-451F-ACC2-53652703DC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0629" y="2490958"/>
            <a:ext cx="27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51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C6A10350-4134-4377-B526-F60394CC1A3D}"/>
              </a:ext>
            </a:extLst>
          </p:cNvPr>
          <p:cNvSpPr txBox="1"/>
          <p:nvPr/>
        </p:nvSpPr>
        <p:spPr>
          <a:xfrm>
            <a:off x="959426" y="2110085"/>
            <a:ext cx="23485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YOLOv5l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0.86251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0.65457</a:t>
            </a:r>
            <a:r>
              <a:rPr lang="zh-CN" altLang="en-US" sz="1100" dirty="0"/>
              <a:t>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B9D091-D06B-4F6B-A04E-EE34D8E9F5A8}"/>
              </a:ext>
            </a:extLst>
          </p:cNvPr>
          <p:cNvSpPr txBox="1"/>
          <p:nvPr/>
        </p:nvSpPr>
        <p:spPr>
          <a:xfrm>
            <a:off x="5570322" y="2110085"/>
            <a:ext cx="2637073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YOLOv5m</a:t>
            </a:r>
          </a:p>
          <a:p>
            <a:r>
              <a:rPr lang="en-US" altLang="zh-CN" sz="105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0.8571</a:t>
            </a:r>
            <a:r>
              <a:rPr lang="zh-CN" altLang="en-US" sz="1050" dirty="0"/>
              <a:t>  </a:t>
            </a:r>
            <a:r>
              <a:rPr lang="en-US" altLang="zh-CN" sz="1050" dirty="0"/>
              <a:t>mAP50-95:</a:t>
            </a:r>
            <a:r>
              <a:rPr lang="en-US" altLang="zh-CN" sz="11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0.60945</a:t>
            </a:r>
            <a:r>
              <a:rPr lang="zh-CN" altLang="en-US" sz="1050" dirty="0"/>
              <a:t> </a:t>
            </a:r>
          </a:p>
          <a:p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05AE77-72B6-42A5-9BD3-EA0A5DDED1BC}"/>
              </a:ext>
            </a:extLst>
          </p:cNvPr>
          <p:cNvSpPr txBox="1"/>
          <p:nvPr/>
        </p:nvSpPr>
        <p:spPr>
          <a:xfrm>
            <a:off x="959426" y="4216556"/>
            <a:ext cx="36324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YOLOv5n</a:t>
            </a:r>
            <a:endParaRPr lang="en-US" altLang="zh-CN" dirty="0"/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0.75956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0.47685</a:t>
            </a:r>
            <a:r>
              <a:rPr lang="zh-CN" altLang="en-US" sz="1100" dirty="0"/>
              <a:t> </a:t>
            </a:r>
          </a:p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3A0DF1-D6F2-4987-B9BB-F64E775CB0FD}"/>
              </a:ext>
            </a:extLst>
          </p:cNvPr>
          <p:cNvSpPr txBox="1"/>
          <p:nvPr/>
        </p:nvSpPr>
        <p:spPr>
          <a:xfrm>
            <a:off x="5570322" y="4215315"/>
            <a:ext cx="24693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YOLOv5s</a:t>
            </a:r>
          </a:p>
          <a:p>
            <a:r>
              <a:rPr lang="en-US" altLang="zh-CN" sz="1100" dirty="0"/>
              <a:t>mAP50: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0.81817</a:t>
            </a:r>
            <a:r>
              <a:rPr lang="zh-CN" altLang="en-US" sz="1100" dirty="0"/>
              <a:t> </a:t>
            </a:r>
            <a:r>
              <a:rPr lang="en-US" altLang="zh-CN" sz="1100" dirty="0"/>
              <a:t>mAP50-95:</a:t>
            </a:r>
            <a:r>
              <a:rPr lang="en-US" altLang="zh-CN" sz="1100" b="0" i="0" u="none" strike="noStrike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0.54375</a:t>
            </a:r>
            <a:r>
              <a:rPr lang="zh-CN" altLang="en-US" sz="1100" dirty="0"/>
              <a:t> </a:t>
            </a:r>
          </a:p>
          <a:p>
            <a:endParaRPr lang="zh-CN" altLang="en-US" sz="8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EA22AF-E917-4009-ABC0-14D3EF2F0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70" y="272173"/>
            <a:ext cx="2700000" cy="180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DD4E5EB-E749-45E7-83CD-3C8E6D53C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0629" y="272173"/>
            <a:ext cx="2700000" cy="180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6B3A96-229E-48B9-AE3F-3694010D40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70" y="2490958"/>
            <a:ext cx="2700000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290D820-A164-44E1-BECF-5BD8AF294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0629" y="2490958"/>
            <a:ext cx="27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67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254</Words>
  <Application>Microsoft Office PowerPoint</Application>
  <PresentationFormat>全屏显示(16:9)</PresentationFormat>
  <Paragraphs>80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Noto Sans SC</vt:lpstr>
      <vt:lpstr>等线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杆塔检测</dc:title>
  <dc:subject>SUBTITLE HERE</dc:subject>
  <dc:creator>MindShow.fun</dc:creator>
  <cp:lastModifiedBy>Wilson Fox</cp:lastModifiedBy>
  <cp:revision>14</cp:revision>
  <dcterms:created xsi:type="dcterms:W3CDTF">2023-10-06T11:11:11Z</dcterms:created>
  <dcterms:modified xsi:type="dcterms:W3CDTF">2023-12-19T14:55:08Z</dcterms:modified>
</cp:coreProperties>
</file>